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4e786a299f1c89f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4e786a299f1c89f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4e786a299f1c89f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4e786a299f1c89f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4e786a299f1c89f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4e786a299f1c89f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4e786a299f1c89f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4e786a299f1c89f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4e786a299f1c89f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4e786a299f1c89f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4e786a299f1c89f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4e786a299f1c89f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4e786a299f1c89f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4e786a299f1c89f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4e786a299f1c89f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4e786a299f1c89f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image" Target="../media/image4.jpg"/><Relationship Id="rId4"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xml"/><Relationship Id="rId3" Type="http://schemas.openxmlformats.org/officeDocument/2006/relationships/image" Target="../media/image4.jpg"/><Relationship Id="rId4" Type="http://schemas.openxmlformats.org/officeDocument/2006/relationships/image" Target="../media/image5.jpg"/><Relationship Id="rId5"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 Id="rId3" Type="http://schemas.openxmlformats.org/officeDocument/2006/relationships/image" Target="../media/image4.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 Id="rId3" Type="http://schemas.openxmlformats.org/officeDocument/2006/relationships/image" Target="../media/image4.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4.jpg"/><Relationship Id="rId4" Type="http://schemas.openxmlformats.org/officeDocument/2006/relationships/image" Target="../media/image3.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4.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p:nvPr/>
        </p:nvSpPr>
        <p:spPr>
          <a:xfrm>
            <a:off x="467117" y="239947"/>
            <a:ext cx="8365200" cy="4625400"/>
          </a:xfrm>
          <a:prstGeom prst="rect">
            <a:avLst/>
          </a:prstGeom>
          <a:solidFill>
            <a:schemeClr val="lt2"/>
          </a:solidFill>
          <a:ln cap="flat" cmpd="sng" w="9525">
            <a:solidFill>
              <a:srgbClr val="99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55" name="Google Shape;55;p13"/>
          <p:cNvPicPr preferRelativeResize="0"/>
          <p:nvPr/>
        </p:nvPicPr>
        <p:blipFill>
          <a:blip r:embed="rId3">
            <a:alphaModFix/>
          </a:blip>
          <a:stretch>
            <a:fillRect/>
          </a:stretch>
        </p:blipFill>
        <p:spPr>
          <a:xfrm>
            <a:off x="6857018" y="350290"/>
            <a:ext cx="1864975" cy="1797425"/>
          </a:xfrm>
          <a:prstGeom prst="rect">
            <a:avLst/>
          </a:prstGeom>
          <a:noFill/>
          <a:ln>
            <a:noFill/>
          </a:ln>
        </p:spPr>
      </p:pic>
      <p:sp>
        <p:nvSpPr>
          <p:cNvPr id="56" name="Google Shape;56;p13"/>
          <p:cNvSpPr txBox="1"/>
          <p:nvPr/>
        </p:nvSpPr>
        <p:spPr>
          <a:xfrm>
            <a:off x="1934308" y="2264019"/>
            <a:ext cx="5275500" cy="18009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GB" sz="2600">
                <a:latin typeface="Comic Sans MS"/>
                <a:ea typeface="Comic Sans MS"/>
                <a:cs typeface="Comic Sans MS"/>
                <a:sym typeface="Comic Sans MS"/>
              </a:rPr>
              <a:t>Friends of St Leonard’s Blunsdon</a:t>
            </a:r>
            <a:endParaRPr sz="2600">
              <a:latin typeface="Comic Sans MS"/>
              <a:ea typeface="Comic Sans MS"/>
              <a:cs typeface="Comic Sans MS"/>
              <a:sym typeface="Comic Sans MS"/>
            </a:endParaRPr>
          </a:p>
          <a:p>
            <a:pPr indent="0" lvl="0" marL="0" rtl="0" algn="ctr">
              <a:spcBef>
                <a:spcPts val="0"/>
              </a:spcBef>
              <a:spcAft>
                <a:spcPts val="0"/>
              </a:spcAft>
              <a:buNone/>
            </a:pPr>
            <a:r>
              <a:t/>
            </a:r>
            <a:endParaRPr sz="2600">
              <a:latin typeface="Comic Sans MS"/>
              <a:ea typeface="Comic Sans MS"/>
              <a:cs typeface="Comic Sans MS"/>
              <a:sym typeface="Comic Sans MS"/>
            </a:endParaRPr>
          </a:p>
          <a:p>
            <a:pPr indent="0" lvl="0" marL="0" rtl="0" algn="ctr">
              <a:spcBef>
                <a:spcPts val="0"/>
              </a:spcBef>
              <a:spcAft>
                <a:spcPts val="0"/>
              </a:spcAft>
              <a:buNone/>
            </a:pPr>
            <a:r>
              <a:rPr lang="en-GB" sz="2600">
                <a:latin typeface="Comic Sans MS"/>
                <a:ea typeface="Comic Sans MS"/>
                <a:cs typeface="Comic Sans MS"/>
                <a:sym typeface="Comic Sans MS"/>
              </a:rPr>
              <a:t> Annual General Meeting</a:t>
            </a:r>
            <a:endParaRPr sz="2600">
              <a:latin typeface="Comic Sans MS"/>
              <a:ea typeface="Comic Sans MS"/>
              <a:cs typeface="Comic Sans MS"/>
              <a:sym typeface="Comic Sans MS"/>
            </a:endParaRPr>
          </a:p>
          <a:p>
            <a:pPr indent="0" lvl="0" marL="0" rtl="0" algn="ctr">
              <a:spcBef>
                <a:spcPts val="0"/>
              </a:spcBef>
              <a:spcAft>
                <a:spcPts val="0"/>
              </a:spcAft>
              <a:buNone/>
            </a:pPr>
            <a:r>
              <a:rPr lang="en-GB" sz="2600">
                <a:latin typeface="Comic Sans MS"/>
                <a:ea typeface="Comic Sans MS"/>
                <a:cs typeface="Comic Sans MS"/>
                <a:sym typeface="Comic Sans MS"/>
              </a:rPr>
              <a:t>2024</a:t>
            </a:r>
            <a:endParaRPr sz="2600">
              <a:latin typeface="Comic Sans MS"/>
              <a:ea typeface="Comic Sans MS"/>
              <a:cs typeface="Comic Sans MS"/>
              <a:sym typeface="Comic Sans MS"/>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p:nvPr/>
        </p:nvSpPr>
        <p:spPr>
          <a:xfrm>
            <a:off x="467117" y="239947"/>
            <a:ext cx="8365200" cy="4625400"/>
          </a:xfrm>
          <a:prstGeom prst="rect">
            <a:avLst/>
          </a:prstGeom>
          <a:solidFill>
            <a:schemeClr val="lt2"/>
          </a:solidFill>
          <a:ln cap="flat" cmpd="sng" w="9525">
            <a:solidFill>
              <a:srgbClr val="99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62" name="Google Shape;62;p14"/>
          <p:cNvPicPr preferRelativeResize="0"/>
          <p:nvPr/>
        </p:nvPicPr>
        <p:blipFill>
          <a:blip r:embed="rId3">
            <a:alphaModFix/>
          </a:blip>
          <a:stretch>
            <a:fillRect/>
          </a:stretch>
        </p:blipFill>
        <p:spPr>
          <a:xfrm>
            <a:off x="7397573" y="350297"/>
            <a:ext cx="1324425" cy="1276425"/>
          </a:xfrm>
          <a:prstGeom prst="rect">
            <a:avLst/>
          </a:prstGeom>
          <a:noFill/>
          <a:ln>
            <a:noFill/>
          </a:ln>
        </p:spPr>
      </p:pic>
      <p:sp>
        <p:nvSpPr>
          <p:cNvPr id="63" name="Google Shape;63;p14"/>
          <p:cNvSpPr txBox="1"/>
          <p:nvPr/>
        </p:nvSpPr>
        <p:spPr>
          <a:xfrm>
            <a:off x="1934258" y="1486464"/>
            <a:ext cx="5275500" cy="3147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GB">
                <a:latin typeface="Comic Sans MS"/>
                <a:ea typeface="Comic Sans MS"/>
                <a:cs typeface="Comic Sans MS"/>
                <a:sym typeface="Comic Sans MS"/>
              </a:rPr>
              <a:t>Who are the PTA and what do we do?</a:t>
            </a:r>
            <a:endParaRPr>
              <a:latin typeface="Comic Sans MS"/>
              <a:ea typeface="Comic Sans MS"/>
              <a:cs typeface="Comic Sans MS"/>
              <a:sym typeface="Comic Sans MS"/>
            </a:endParaRPr>
          </a:p>
          <a:p>
            <a:pPr indent="0" lvl="0" marL="0" rtl="0" algn="ctr">
              <a:spcBef>
                <a:spcPts val="0"/>
              </a:spcBef>
              <a:spcAft>
                <a:spcPts val="0"/>
              </a:spcAft>
              <a:buNone/>
            </a:pPr>
            <a:r>
              <a:t/>
            </a:r>
            <a:endParaRPr>
              <a:latin typeface="Comic Sans MS"/>
              <a:ea typeface="Comic Sans MS"/>
              <a:cs typeface="Comic Sans MS"/>
              <a:sym typeface="Comic Sans MS"/>
            </a:endParaRPr>
          </a:p>
          <a:p>
            <a:pPr indent="-317500" lvl="0" marL="457200" rtl="0" algn="l">
              <a:spcBef>
                <a:spcPts val="0"/>
              </a:spcBef>
              <a:spcAft>
                <a:spcPts val="0"/>
              </a:spcAft>
              <a:buSzPts val="1400"/>
              <a:buFont typeface="Comic Sans MS"/>
              <a:buChar char="●"/>
            </a:pPr>
            <a:r>
              <a:rPr lang="en-GB">
                <a:latin typeface="Comic Sans MS"/>
                <a:ea typeface="Comic Sans MS"/>
                <a:cs typeface="Comic Sans MS"/>
                <a:sym typeface="Comic Sans MS"/>
              </a:rPr>
              <a:t>Group of parents that organise fun events for the children</a:t>
            </a:r>
            <a:endParaRPr>
              <a:latin typeface="Comic Sans MS"/>
              <a:ea typeface="Comic Sans MS"/>
              <a:cs typeface="Comic Sans MS"/>
              <a:sym typeface="Comic Sans MS"/>
            </a:endParaRPr>
          </a:p>
          <a:p>
            <a:pPr indent="0" lvl="0" marL="457200" rtl="0" algn="l">
              <a:spcBef>
                <a:spcPts val="0"/>
              </a:spcBef>
              <a:spcAft>
                <a:spcPts val="0"/>
              </a:spcAft>
              <a:buNone/>
            </a:pPr>
            <a:r>
              <a:rPr lang="en-GB">
                <a:latin typeface="Comic Sans MS"/>
                <a:ea typeface="Comic Sans MS"/>
                <a:cs typeface="Comic Sans MS"/>
                <a:sym typeface="Comic Sans MS"/>
              </a:rPr>
              <a:t> </a:t>
            </a:r>
            <a:endParaRPr>
              <a:latin typeface="Comic Sans MS"/>
              <a:ea typeface="Comic Sans MS"/>
              <a:cs typeface="Comic Sans MS"/>
              <a:sym typeface="Comic Sans MS"/>
            </a:endParaRPr>
          </a:p>
          <a:p>
            <a:pPr indent="-317500" lvl="0" marL="457200" rtl="0" algn="l">
              <a:spcBef>
                <a:spcPts val="0"/>
              </a:spcBef>
              <a:spcAft>
                <a:spcPts val="0"/>
              </a:spcAft>
              <a:buSzPts val="1400"/>
              <a:buFont typeface="Comic Sans MS"/>
              <a:buChar char="●"/>
            </a:pPr>
            <a:r>
              <a:rPr lang="en-GB">
                <a:latin typeface="Comic Sans MS"/>
                <a:ea typeface="Comic Sans MS"/>
                <a:cs typeface="Comic Sans MS"/>
                <a:sym typeface="Comic Sans MS"/>
              </a:rPr>
              <a:t>Through these events we raise funds for the school</a:t>
            </a:r>
            <a:endParaRPr>
              <a:latin typeface="Comic Sans MS"/>
              <a:ea typeface="Comic Sans MS"/>
              <a:cs typeface="Comic Sans MS"/>
              <a:sym typeface="Comic Sans MS"/>
            </a:endParaRPr>
          </a:p>
          <a:p>
            <a:pPr indent="0" lvl="0" marL="457200" rtl="0" algn="l">
              <a:spcBef>
                <a:spcPts val="0"/>
              </a:spcBef>
              <a:spcAft>
                <a:spcPts val="0"/>
              </a:spcAft>
              <a:buNone/>
            </a:pPr>
            <a:r>
              <a:t/>
            </a:r>
            <a:endParaRPr>
              <a:latin typeface="Comic Sans MS"/>
              <a:ea typeface="Comic Sans MS"/>
              <a:cs typeface="Comic Sans MS"/>
              <a:sym typeface="Comic Sans MS"/>
            </a:endParaRPr>
          </a:p>
          <a:p>
            <a:pPr indent="-317500" lvl="0" marL="457200" rtl="0" algn="l">
              <a:spcBef>
                <a:spcPts val="0"/>
              </a:spcBef>
              <a:spcAft>
                <a:spcPts val="0"/>
              </a:spcAft>
              <a:buSzPts val="1400"/>
              <a:buFont typeface="Comic Sans MS"/>
              <a:buChar char="●"/>
            </a:pPr>
            <a:r>
              <a:rPr lang="en-GB">
                <a:latin typeface="Comic Sans MS"/>
                <a:ea typeface="Comic Sans MS"/>
                <a:cs typeface="Comic Sans MS"/>
                <a:sym typeface="Comic Sans MS"/>
              </a:rPr>
              <a:t>The funds raised support projects / initiatives identified by the school, that will enhance the education and learning of all of the pupils within the school</a:t>
            </a:r>
            <a:endParaRPr>
              <a:latin typeface="Comic Sans MS"/>
              <a:ea typeface="Comic Sans MS"/>
              <a:cs typeface="Comic Sans MS"/>
              <a:sym typeface="Comic Sans MS"/>
            </a:endParaRPr>
          </a:p>
          <a:p>
            <a:pPr indent="0" lvl="0" marL="0" rtl="0" algn="l">
              <a:spcBef>
                <a:spcPts val="0"/>
              </a:spcBef>
              <a:spcAft>
                <a:spcPts val="0"/>
              </a:spcAft>
              <a:buNone/>
            </a:pPr>
            <a:r>
              <a:t/>
            </a:r>
            <a:endParaRPr>
              <a:solidFill>
                <a:schemeClr val="dk1"/>
              </a:solidFill>
              <a:latin typeface="Comic Sans MS"/>
              <a:ea typeface="Comic Sans MS"/>
              <a:cs typeface="Comic Sans MS"/>
              <a:sym typeface="Comic Sans MS"/>
            </a:endParaRPr>
          </a:p>
          <a:p>
            <a:pPr indent="-317500" lvl="0" marL="457200" rtl="0" algn="l">
              <a:spcBef>
                <a:spcPts val="0"/>
              </a:spcBef>
              <a:spcAft>
                <a:spcPts val="0"/>
              </a:spcAft>
              <a:buSzPts val="1400"/>
              <a:buFont typeface="Comic Sans MS"/>
              <a:buChar char="●"/>
            </a:pPr>
            <a:r>
              <a:rPr lang="en-GB">
                <a:solidFill>
                  <a:schemeClr val="dk1"/>
                </a:solidFill>
                <a:latin typeface="Comic Sans MS"/>
                <a:ea typeface="Comic Sans MS"/>
                <a:cs typeface="Comic Sans MS"/>
                <a:sym typeface="Comic Sans MS"/>
              </a:rPr>
              <a:t>We meet informally once per term to discuss and plan the events and liaise regularly with the school</a:t>
            </a:r>
            <a:endParaRPr>
              <a:latin typeface="Comic Sans MS"/>
              <a:ea typeface="Comic Sans MS"/>
              <a:cs typeface="Comic Sans MS"/>
              <a:sym typeface="Comic Sans MS"/>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5"/>
          <p:cNvSpPr/>
          <p:nvPr/>
        </p:nvSpPr>
        <p:spPr>
          <a:xfrm>
            <a:off x="467117" y="239947"/>
            <a:ext cx="8365200" cy="4625400"/>
          </a:xfrm>
          <a:prstGeom prst="rect">
            <a:avLst/>
          </a:prstGeom>
          <a:solidFill>
            <a:schemeClr val="lt2"/>
          </a:solidFill>
          <a:ln cap="flat" cmpd="sng" w="9525">
            <a:solidFill>
              <a:srgbClr val="99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69" name="Google Shape;69;p15"/>
          <p:cNvPicPr preferRelativeResize="0"/>
          <p:nvPr/>
        </p:nvPicPr>
        <p:blipFill>
          <a:blip r:embed="rId3">
            <a:alphaModFix/>
          </a:blip>
          <a:stretch>
            <a:fillRect/>
          </a:stretch>
        </p:blipFill>
        <p:spPr>
          <a:xfrm>
            <a:off x="7397573" y="350297"/>
            <a:ext cx="1324425" cy="1276425"/>
          </a:xfrm>
          <a:prstGeom prst="rect">
            <a:avLst/>
          </a:prstGeom>
          <a:noFill/>
          <a:ln>
            <a:noFill/>
          </a:ln>
        </p:spPr>
      </p:pic>
      <p:pic>
        <p:nvPicPr>
          <p:cNvPr id="70" name="Google Shape;70;p15"/>
          <p:cNvPicPr preferRelativeResize="0"/>
          <p:nvPr/>
        </p:nvPicPr>
        <p:blipFill>
          <a:blip r:embed="rId4">
            <a:alphaModFix/>
          </a:blip>
          <a:stretch>
            <a:fillRect/>
          </a:stretch>
        </p:blipFill>
        <p:spPr>
          <a:xfrm>
            <a:off x="890226" y="2162074"/>
            <a:ext cx="7363551" cy="2011075"/>
          </a:xfrm>
          <a:prstGeom prst="rect">
            <a:avLst/>
          </a:prstGeom>
          <a:noFill/>
          <a:ln>
            <a:noFill/>
          </a:ln>
        </p:spPr>
      </p:pic>
      <p:sp>
        <p:nvSpPr>
          <p:cNvPr id="71" name="Google Shape;71;p15"/>
          <p:cNvSpPr txBox="1"/>
          <p:nvPr/>
        </p:nvSpPr>
        <p:spPr>
          <a:xfrm>
            <a:off x="956311" y="1130679"/>
            <a:ext cx="5275500" cy="1031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u="sng">
                <a:latin typeface="Comic Sans MS"/>
                <a:ea typeface="Comic Sans MS"/>
                <a:cs typeface="Comic Sans MS"/>
                <a:sym typeface="Comic Sans MS"/>
              </a:rPr>
              <a:t>Events and fundraising Opportunities April ‘23 - April ‘24</a:t>
            </a:r>
            <a:endParaRPr u="sng">
              <a:latin typeface="Comic Sans MS"/>
              <a:ea typeface="Comic Sans MS"/>
              <a:cs typeface="Comic Sans MS"/>
              <a:sym typeface="Comic Sans MS"/>
            </a:endParaRPr>
          </a:p>
          <a:p>
            <a:pPr indent="0" lvl="0" marL="0" rtl="0" algn="l">
              <a:spcBef>
                <a:spcPts val="0"/>
              </a:spcBef>
              <a:spcAft>
                <a:spcPts val="0"/>
              </a:spcAft>
              <a:buNone/>
            </a:pPr>
            <a:r>
              <a:t/>
            </a:r>
            <a:endParaRPr>
              <a:latin typeface="Comic Sans MS"/>
              <a:ea typeface="Comic Sans MS"/>
              <a:cs typeface="Comic Sans MS"/>
              <a:sym typeface="Comic Sans MS"/>
            </a:endParaRPr>
          </a:p>
          <a:p>
            <a:pPr indent="0" lvl="0" marL="0" rtl="0" algn="l">
              <a:spcBef>
                <a:spcPts val="0"/>
              </a:spcBef>
              <a:spcAft>
                <a:spcPts val="0"/>
              </a:spcAft>
              <a:buNone/>
            </a:pPr>
            <a:r>
              <a:t/>
            </a:r>
            <a:endParaRPr>
              <a:latin typeface="Comic Sans MS"/>
              <a:ea typeface="Comic Sans MS"/>
              <a:cs typeface="Comic Sans MS"/>
              <a:sym typeface="Comic Sans MS"/>
            </a:endParaRPr>
          </a:p>
          <a:p>
            <a:pPr indent="0" lvl="0" marL="0" rtl="0" algn="l">
              <a:spcBef>
                <a:spcPts val="0"/>
              </a:spcBef>
              <a:spcAft>
                <a:spcPts val="0"/>
              </a:spcAft>
              <a:buNone/>
            </a:pPr>
            <a:r>
              <a:rPr lang="en-GB">
                <a:latin typeface="Comic Sans MS"/>
                <a:ea typeface="Comic Sans MS"/>
                <a:cs typeface="Comic Sans MS"/>
                <a:sym typeface="Comic Sans MS"/>
              </a:rPr>
              <a:t>Annual Statements:</a:t>
            </a:r>
            <a:endParaRPr>
              <a:latin typeface="Comic Sans MS"/>
              <a:ea typeface="Comic Sans MS"/>
              <a:cs typeface="Comic Sans MS"/>
              <a:sym typeface="Comic Sans MS"/>
            </a:endParaRPr>
          </a:p>
        </p:txBody>
      </p:sp>
      <p:sp>
        <p:nvSpPr>
          <p:cNvPr id="72" name="Google Shape;72;p15"/>
          <p:cNvSpPr txBox="1"/>
          <p:nvPr/>
        </p:nvSpPr>
        <p:spPr>
          <a:xfrm>
            <a:off x="956308" y="4279088"/>
            <a:ext cx="5275500" cy="396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a:latin typeface="Comic Sans MS"/>
                <a:ea typeface="Comic Sans MS"/>
                <a:cs typeface="Comic Sans MS"/>
                <a:sym typeface="Comic Sans MS"/>
              </a:rPr>
              <a:t>The current balance is: £1037.54</a:t>
            </a:r>
            <a:endParaRPr>
              <a:latin typeface="Comic Sans MS"/>
              <a:ea typeface="Comic Sans MS"/>
              <a:cs typeface="Comic Sans MS"/>
              <a:sym typeface="Comic Sans MS"/>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6"/>
          <p:cNvSpPr/>
          <p:nvPr/>
        </p:nvSpPr>
        <p:spPr>
          <a:xfrm>
            <a:off x="467117" y="239947"/>
            <a:ext cx="8365200" cy="4625400"/>
          </a:xfrm>
          <a:prstGeom prst="rect">
            <a:avLst/>
          </a:prstGeom>
          <a:solidFill>
            <a:schemeClr val="lt2"/>
          </a:solidFill>
          <a:ln cap="flat" cmpd="sng" w="9525">
            <a:solidFill>
              <a:srgbClr val="99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78" name="Google Shape;78;p16"/>
          <p:cNvPicPr preferRelativeResize="0"/>
          <p:nvPr/>
        </p:nvPicPr>
        <p:blipFill>
          <a:blip r:embed="rId3">
            <a:alphaModFix/>
          </a:blip>
          <a:stretch>
            <a:fillRect/>
          </a:stretch>
        </p:blipFill>
        <p:spPr>
          <a:xfrm>
            <a:off x="7397573" y="350297"/>
            <a:ext cx="1324425" cy="1276425"/>
          </a:xfrm>
          <a:prstGeom prst="rect">
            <a:avLst/>
          </a:prstGeom>
          <a:noFill/>
          <a:ln>
            <a:noFill/>
          </a:ln>
        </p:spPr>
      </p:pic>
      <p:sp>
        <p:nvSpPr>
          <p:cNvPr id="79" name="Google Shape;79;p16"/>
          <p:cNvSpPr txBox="1"/>
          <p:nvPr/>
        </p:nvSpPr>
        <p:spPr>
          <a:xfrm>
            <a:off x="1934308" y="2264019"/>
            <a:ext cx="5275500" cy="396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sp>
        <p:nvSpPr>
          <p:cNvPr id="80" name="Google Shape;80;p16"/>
          <p:cNvSpPr txBox="1"/>
          <p:nvPr/>
        </p:nvSpPr>
        <p:spPr>
          <a:xfrm>
            <a:off x="1380413" y="905544"/>
            <a:ext cx="5275500" cy="1242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a:latin typeface="Comic Sans MS"/>
                <a:ea typeface="Comic Sans MS"/>
                <a:cs typeface="Comic Sans MS"/>
                <a:sym typeface="Comic Sans MS"/>
              </a:rPr>
              <a:t>The school projects that we have supported:</a:t>
            </a:r>
            <a:endParaRPr>
              <a:latin typeface="Comic Sans MS"/>
              <a:ea typeface="Comic Sans MS"/>
              <a:cs typeface="Comic Sans MS"/>
              <a:sym typeface="Comic Sans MS"/>
            </a:endParaRPr>
          </a:p>
          <a:p>
            <a:pPr indent="0" lvl="0" marL="0" rtl="0" algn="l">
              <a:spcBef>
                <a:spcPts val="0"/>
              </a:spcBef>
              <a:spcAft>
                <a:spcPts val="0"/>
              </a:spcAft>
              <a:buNone/>
            </a:pPr>
            <a:r>
              <a:t/>
            </a:r>
            <a:endParaRPr>
              <a:latin typeface="Comic Sans MS"/>
              <a:ea typeface="Comic Sans MS"/>
              <a:cs typeface="Comic Sans MS"/>
              <a:sym typeface="Comic Sans MS"/>
            </a:endParaRPr>
          </a:p>
          <a:p>
            <a:pPr indent="-317500" lvl="0" marL="457200" rtl="0" algn="l">
              <a:spcBef>
                <a:spcPts val="0"/>
              </a:spcBef>
              <a:spcAft>
                <a:spcPts val="0"/>
              </a:spcAft>
              <a:buSzPts val="1400"/>
              <a:buFont typeface="Comic Sans MS"/>
              <a:buChar char="●"/>
            </a:pPr>
            <a:r>
              <a:rPr lang="en-GB">
                <a:latin typeface="Comic Sans MS"/>
                <a:ea typeface="Comic Sans MS"/>
                <a:cs typeface="Comic Sans MS"/>
                <a:sym typeface="Comic Sans MS"/>
              </a:rPr>
              <a:t>Library manager  </a:t>
            </a:r>
            <a:endParaRPr>
              <a:latin typeface="Comic Sans MS"/>
              <a:ea typeface="Comic Sans MS"/>
              <a:cs typeface="Comic Sans MS"/>
              <a:sym typeface="Comic Sans MS"/>
            </a:endParaRPr>
          </a:p>
          <a:p>
            <a:pPr indent="0" lvl="0" marL="0" rtl="0" algn="l">
              <a:spcBef>
                <a:spcPts val="0"/>
              </a:spcBef>
              <a:spcAft>
                <a:spcPts val="0"/>
              </a:spcAft>
              <a:buNone/>
            </a:pPr>
            <a:r>
              <a:t/>
            </a:r>
            <a:endParaRPr>
              <a:latin typeface="Comic Sans MS"/>
              <a:ea typeface="Comic Sans MS"/>
              <a:cs typeface="Comic Sans MS"/>
              <a:sym typeface="Comic Sans MS"/>
            </a:endParaRPr>
          </a:p>
          <a:p>
            <a:pPr indent="-317500" lvl="0" marL="457200" rtl="0" algn="l">
              <a:spcBef>
                <a:spcPts val="0"/>
              </a:spcBef>
              <a:spcAft>
                <a:spcPts val="0"/>
              </a:spcAft>
              <a:buSzPts val="1400"/>
              <a:buFont typeface="Comic Sans MS"/>
              <a:buChar char="●"/>
            </a:pPr>
            <a:r>
              <a:rPr lang="en-GB">
                <a:latin typeface="Comic Sans MS"/>
                <a:ea typeface="Comic Sans MS"/>
                <a:cs typeface="Comic Sans MS"/>
                <a:sym typeface="Comic Sans MS"/>
              </a:rPr>
              <a:t>Classroom secrets - English homework online</a:t>
            </a:r>
            <a:endParaRPr>
              <a:latin typeface="Comic Sans MS"/>
              <a:ea typeface="Comic Sans MS"/>
              <a:cs typeface="Comic Sans MS"/>
              <a:sym typeface="Comic Sans MS"/>
            </a:endParaRPr>
          </a:p>
        </p:txBody>
      </p:sp>
      <p:pic>
        <p:nvPicPr>
          <p:cNvPr id="81" name="Google Shape;81;p16"/>
          <p:cNvPicPr preferRelativeResize="0"/>
          <p:nvPr/>
        </p:nvPicPr>
        <p:blipFill>
          <a:blip r:embed="rId4">
            <a:alphaModFix/>
          </a:blip>
          <a:stretch>
            <a:fillRect/>
          </a:stretch>
        </p:blipFill>
        <p:spPr>
          <a:xfrm>
            <a:off x="2186655" y="2264025"/>
            <a:ext cx="2024174" cy="1424299"/>
          </a:xfrm>
          <a:prstGeom prst="rect">
            <a:avLst/>
          </a:prstGeom>
          <a:noFill/>
          <a:ln>
            <a:noFill/>
          </a:ln>
        </p:spPr>
      </p:pic>
      <p:pic>
        <p:nvPicPr>
          <p:cNvPr id="82" name="Google Shape;82;p16"/>
          <p:cNvPicPr preferRelativeResize="0"/>
          <p:nvPr/>
        </p:nvPicPr>
        <p:blipFill>
          <a:blip r:embed="rId5">
            <a:alphaModFix/>
          </a:blip>
          <a:stretch>
            <a:fillRect/>
          </a:stretch>
        </p:blipFill>
        <p:spPr>
          <a:xfrm>
            <a:off x="5042652" y="2314572"/>
            <a:ext cx="2354925" cy="1323200"/>
          </a:xfrm>
          <a:prstGeom prst="rect">
            <a:avLst/>
          </a:prstGeom>
          <a:noFill/>
          <a:ln>
            <a:noFill/>
          </a:ln>
        </p:spPr>
      </p:pic>
      <p:sp>
        <p:nvSpPr>
          <p:cNvPr id="83" name="Google Shape;83;p16"/>
          <p:cNvSpPr txBox="1"/>
          <p:nvPr/>
        </p:nvSpPr>
        <p:spPr>
          <a:xfrm>
            <a:off x="1563708" y="4075339"/>
            <a:ext cx="5275500" cy="396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a:latin typeface="Comic Sans MS"/>
                <a:ea typeface="Comic Sans MS"/>
                <a:cs typeface="Comic Sans MS"/>
                <a:sym typeface="Comic Sans MS"/>
              </a:rPr>
              <a:t>Other outgoings - Parentkind subscription</a:t>
            </a:r>
            <a:endParaRPr>
              <a:latin typeface="Comic Sans MS"/>
              <a:ea typeface="Comic Sans MS"/>
              <a:cs typeface="Comic Sans MS"/>
              <a:sym typeface="Comic Sans MS"/>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7"/>
          <p:cNvSpPr/>
          <p:nvPr/>
        </p:nvSpPr>
        <p:spPr>
          <a:xfrm>
            <a:off x="467117" y="239947"/>
            <a:ext cx="8365200" cy="4625400"/>
          </a:xfrm>
          <a:prstGeom prst="rect">
            <a:avLst/>
          </a:prstGeom>
          <a:solidFill>
            <a:schemeClr val="lt2"/>
          </a:solidFill>
          <a:ln cap="flat" cmpd="sng" w="9525">
            <a:solidFill>
              <a:srgbClr val="99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89" name="Google Shape;89;p17"/>
          <p:cNvPicPr preferRelativeResize="0"/>
          <p:nvPr/>
        </p:nvPicPr>
        <p:blipFill>
          <a:blip r:embed="rId3">
            <a:alphaModFix/>
          </a:blip>
          <a:stretch>
            <a:fillRect/>
          </a:stretch>
        </p:blipFill>
        <p:spPr>
          <a:xfrm>
            <a:off x="7397573" y="350297"/>
            <a:ext cx="1324425" cy="1276425"/>
          </a:xfrm>
          <a:prstGeom prst="rect">
            <a:avLst/>
          </a:prstGeom>
          <a:noFill/>
          <a:ln>
            <a:noFill/>
          </a:ln>
        </p:spPr>
      </p:pic>
      <p:sp>
        <p:nvSpPr>
          <p:cNvPr id="90" name="Google Shape;90;p17"/>
          <p:cNvSpPr txBox="1"/>
          <p:nvPr/>
        </p:nvSpPr>
        <p:spPr>
          <a:xfrm>
            <a:off x="1519849" y="962300"/>
            <a:ext cx="6329100" cy="3782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u="sng">
                <a:latin typeface="Comic Sans MS"/>
                <a:ea typeface="Comic Sans MS"/>
                <a:cs typeface="Comic Sans MS"/>
                <a:sym typeface="Comic Sans MS"/>
              </a:rPr>
              <a:t>Roles</a:t>
            </a:r>
            <a:r>
              <a:rPr lang="en-GB">
                <a:latin typeface="Comic Sans MS"/>
                <a:ea typeface="Comic Sans MS"/>
                <a:cs typeface="Comic Sans MS"/>
                <a:sym typeface="Comic Sans MS"/>
              </a:rPr>
              <a:t> </a:t>
            </a:r>
            <a:endParaRPr>
              <a:latin typeface="Comic Sans MS"/>
              <a:ea typeface="Comic Sans MS"/>
              <a:cs typeface="Comic Sans MS"/>
              <a:sym typeface="Comic Sans MS"/>
            </a:endParaRPr>
          </a:p>
          <a:p>
            <a:pPr indent="0" lvl="0" marL="0" rtl="0" algn="l">
              <a:spcBef>
                <a:spcPts val="0"/>
              </a:spcBef>
              <a:spcAft>
                <a:spcPts val="0"/>
              </a:spcAft>
              <a:buNone/>
            </a:pPr>
            <a:r>
              <a:t/>
            </a:r>
            <a:endParaRPr>
              <a:latin typeface="Comic Sans MS"/>
              <a:ea typeface="Comic Sans MS"/>
              <a:cs typeface="Comic Sans MS"/>
              <a:sym typeface="Comic Sans MS"/>
            </a:endParaRPr>
          </a:p>
          <a:p>
            <a:pPr indent="0" lvl="0" marL="0" rtl="0" algn="l">
              <a:spcBef>
                <a:spcPts val="0"/>
              </a:spcBef>
              <a:spcAft>
                <a:spcPts val="0"/>
              </a:spcAft>
              <a:buNone/>
            </a:pPr>
            <a:r>
              <a:rPr lang="en-GB">
                <a:latin typeface="Comic Sans MS"/>
                <a:ea typeface="Comic Sans MS"/>
                <a:cs typeface="Comic Sans MS"/>
                <a:sym typeface="Comic Sans MS"/>
              </a:rPr>
              <a:t>To be able to operate we must have 6 named persons on the </a:t>
            </a:r>
            <a:endParaRPr>
              <a:latin typeface="Comic Sans MS"/>
              <a:ea typeface="Comic Sans MS"/>
              <a:cs typeface="Comic Sans MS"/>
              <a:sym typeface="Comic Sans MS"/>
            </a:endParaRPr>
          </a:p>
          <a:p>
            <a:pPr indent="0" lvl="0" marL="0" rtl="0" algn="l">
              <a:spcBef>
                <a:spcPts val="0"/>
              </a:spcBef>
              <a:spcAft>
                <a:spcPts val="0"/>
              </a:spcAft>
              <a:buNone/>
            </a:pPr>
            <a:r>
              <a:rPr lang="en-GB">
                <a:latin typeface="Comic Sans MS"/>
                <a:ea typeface="Comic Sans MS"/>
                <a:cs typeface="Comic Sans MS"/>
                <a:sym typeface="Comic Sans MS"/>
              </a:rPr>
              <a:t>committee:</a:t>
            </a:r>
            <a:endParaRPr>
              <a:latin typeface="Comic Sans MS"/>
              <a:ea typeface="Comic Sans MS"/>
              <a:cs typeface="Comic Sans MS"/>
              <a:sym typeface="Comic Sans MS"/>
            </a:endParaRPr>
          </a:p>
          <a:p>
            <a:pPr indent="0" lvl="0" marL="0" rtl="0" algn="l">
              <a:spcBef>
                <a:spcPts val="0"/>
              </a:spcBef>
              <a:spcAft>
                <a:spcPts val="0"/>
              </a:spcAft>
              <a:buNone/>
            </a:pPr>
            <a:r>
              <a:t/>
            </a:r>
            <a:endParaRPr>
              <a:latin typeface="Comic Sans MS"/>
              <a:ea typeface="Comic Sans MS"/>
              <a:cs typeface="Comic Sans MS"/>
              <a:sym typeface="Comic Sans MS"/>
            </a:endParaRPr>
          </a:p>
          <a:p>
            <a:pPr indent="-317500" lvl="0" marL="457200" rtl="0" algn="l">
              <a:spcBef>
                <a:spcPts val="0"/>
              </a:spcBef>
              <a:spcAft>
                <a:spcPts val="0"/>
              </a:spcAft>
              <a:buSzPts val="1400"/>
              <a:buFont typeface="Comic Sans MS"/>
              <a:buChar char="●"/>
            </a:pPr>
            <a:r>
              <a:rPr lang="en-GB">
                <a:latin typeface="Comic Sans MS"/>
                <a:ea typeface="Comic Sans MS"/>
                <a:cs typeface="Comic Sans MS"/>
                <a:sym typeface="Comic Sans MS"/>
              </a:rPr>
              <a:t>Chair</a:t>
            </a:r>
            <a:endParaRPr>
              <a:latin typeface="Comic Sans MS"/>
              <a:ea typeface="Comic Sans MS"/>
              <a:cs typeface="Comic Sans MS"/>
              <a:sym typeface="Comic Sans MS"/>
            </a:endParaRPr>
          </a:p>
          <a:p>
            <a:pPr indent="-317500" lvl="0" marL="457200" rtl="0" algn="l">
              <a:spcBef>
                <a:spcPts val="0"/>
              </a:spcBef>
              <a:spcAft>
                <a:spcPts val="0"/>
              </a:spcAft>
              <a:buSzPts val="1400"/>
              <a:buFont typeface="Comic Sans MS"/>
              <a:buChar char="●"/>
            </a:pPr>
            <a:r>
              <a:rPr lang="en-GB">
                <a:latin typeface="Comic Sans MS"/>
                <a:ea typeface="Comic Sans MS"/>
                <a:cs typeface="Comic Sans MS"/>
                <a:sym typeface="Comic Sans MS"/>
              </a:rPr>
              <a:t>Vice Chair</a:t>
            </a:r>
            <a:endParaRPr>
              <a:latin typeface="Comic Sans MS"/>
              <a:ea typeface="Comic Sans MS"/>
              <a:cs typeface="Comic Sans MS"/>
              <a:sym typeface="Comic Sans MS"/>
            </a:endParaRPr>
          </a:p>
          <a:p>
            <a:pPr indent="-317500" lvl="0" marL="457200" rtl="0" algn="l">
              <a:spcBef>
                <a:spcPts val="0"/>
              </a:spcBef>
              <a:spcAft>
                <a:spcPts val="0"/>
              </a:spcAft>
              <a:buSzPts val="1400"/>
              <a:buFont typeface="Comic Sans MS"/>
              <a:buChar char="●"/>
            </a:pPr>
            <a:r>
              <a:rPr lang="en-GB">
                <a:latin typeface="Comic Sans MS"/>
                <a:ea typeface="Comic Sans MS"/>
                <a:cs typeface="Comic Sans MS"/>
                <a:sym typeface="Comic Sans MS"/>
              </a:rPr>
              <a:t>Treasurer</a:t>
            </a:r>
            <a:endParaRPr>
              <a:latin typeface="Comic Sans MS"/>
              <a:ea typeface="Comic Sans MS"/>
              <a:cs typeface="Comic Sans MS"/>
              <a:sym typeface="Comic Sans MS"/>
            </a:endParaRPr>
          </a:p>
          <a:p>
            <a:pPr indent="-317500" lvl="0" marL="457200" rtl="0" algn="l">
              <a:spcBef>
                <a:spcPts val="0"/>
              </a:spcBef>
              <a:spcAft>
                <a:spcPts val="0"/>
              </a:spcAft>
              <a:buSzPts val="1400"/>
              <a:buFont typeface="Comic Sans MS"/>
              <a:buChar char="●"/>
            </a:pPr>
            <a:r>
              <a:rPr lang="en-GB">
                <a:latin typeface="Comic Sans MS"/>
                <a:ea typeface="Comic Sans MS"/>
                <a:cs typeface="Comic Sans MS"/>
                <a:sym typeface="Comic Sans MS"/>
              </a:rPr>
              <a:t>Vice treasurer</a:t>
            </a:r>
            <a:endParaRPr>
              <a:latin typeface="Comic Sans MS"/>
              <a:ea typeface="Comic Sans MS"/>
              <a:cs typeface="Comic Sans MS"/>
              <a:sym typeface="Comic Sans MS"/>
            </a:endParaRPr>
          </a:p>
          <a:p>
            <a:pPr indent="-317500" lvl="0" marL="457200" rtl="0" algn="l">
              <a:spcBef>
                <a:spcPts val="0"/>
              </a:spcBef>
              <a:spcAft>
                <a:spcPts val="0"/>
              </a:spcAft>
              <a:buSzPts val="1400"/>
              <a:buFont typeface="Comic Sans MS"/>
              <a:buChar char="●"/>
            </a:pPr>
            <a:r>
              <a:rPr lang="en-GB">
                <a:latin typeface="Comic Sans MS"/>
                <a:ea typeface="Comic Sans MS"/>
                <a:cs typeface="Comic Sans MS"/>
                <a:sym typeface="Comic Sans MS"/>
              </a:rPr>
              <a:t>Communications</a:t>
            </a:r>
            <a:endParaRPr>
              <a:latin typeface="Comic Sans MS"/>
              <a:ea typeface="Comic Sans MS"/>
              <a:cs typeface="Comic Sans MS"/>
              <a:sym typeface="Comic Sans MS"/>
            </a:endParaRPr>
          </a:p>
          <a:p>
            <a:pPr indent="-317500" lvl="0" marL="457200" rtl="0" algn="l">
              <a:spcBef>
                <a:spcPts val="0"/>
              </a:spcBef>
              <a:spcAft>
                <a:spcPts val="0"/>
              </a:spcAft>
              <a:buSzPts val="1400"/>
              <a:buFont typeface="Comic Sans MS"/>
              <a:buChar char="●"/>
            </a:pPr>
            <a:r>
              <a:rPr lang="en-GB">
                <a:latin typeface="Comic Sans MS"/>
                <a:ea typeface="Comic Sans MS"/>
                <a:cs typeface="Comic Sans MS"/>
                <a:sym typeface="Comic Sans MS"/>
              </a:rPr>
              <a:t>Secretary</a:t>
            </a:r>
            <a:endParaRPr>
              <a:latin typeface="Comic Sans MS"/>
              <a:ea typeface="Comic Sans MS"/>
              <a:cs typeface="Comic Sans MS"/>
              <a:sym typeface="Comic Sans MS"/>
            </a:endParaRPr>
          </a:p>
          <a:p>
            <a:pPr indent="0" lvl="0" marL="0" rtl="0" algn="l">
              <a:spcBef>
                <a:spcPts val="0"/>
              </a:spcBef>
              <a:spcAft>
                <a:spcPts val="0"/>
              </a:spcAft>
              <a:buNone/>
            </a:pPr>
            <a:r>
              <a:t/>
            </a:r>
            <a:endParaRPr>
              <a:latin typeface="Comic Sans MS"/>
              <a:ea typeface="Comic Sans MS"/>
              <a:cs typeface="Comic Sans MS"/>
              <a:sym typeface="Comic Sans MS"/>
            </a:endParaRPr>
          </a:p>
          <a:p>
            <a:pPr indent="0" lvl="0" marL="0" rtl="0" algn="l">
              <a:spcBef>
                <a:spcPts val="0"/>
              </a:spcBef>
              <a:spcAft>
                <a:spcPts val="0"/>
              </a:spcAft>
              <a:buNone/>
            </a:pPr>
            <a:r>
              <a:rPr lang="en-GB">
                <a:latin typeface="Comic Sans MS"/>
                <a:ea typeface="Comic Sans MS"/>
                <a:cs typeface="Comic Sans MS"/>
                <a:sym typeface="Comic Sans MS"/>
              </a:rPr>
              <a:t>We are looking for new volunteers to join us.  We attempt to allocate roles to suit personal strengths/preferences, however we all support each other.  When it comes to events, we distribute the event roles and responsibilities evenly, ensuring that we always have minimum cover.  The wonderful teachers all support with this too.</a:t>
            </a:r>
            <a:endParaRPr>
              <a:latin typeface="Comic Sans MS"/>
              <a:ea typeface="Comic Sans MS"/>
              <a:cs typeface="Comic Sans MS"/>
              <a:sym typeface="Comic Sans MS"/>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8"/>
          <p:cNvSpPr/>
          <p:nvPr/>
        </p:nvSpPr>
        <p:spPr>
          <a:xfrm>
            <a:off x="467117" y="239947"/>
            <a:ext cx="8365200" cy="4625400"/>
          </a:xfrm>
          <a:prstGeom prst="rect">
            <a:avLst/>
          </a:prstGeom>
          <a:solidFill>
            <a:schemeClr val="lt2"/>
          </a:solidFill>
          <a:ln cap="flat" cmpd="sng" w="9525">
            <a:solidFill>
              <a:srgbClr val="99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96" name="Google Shape;96;p18"/>
          <p:cNvPicPr preferRelativeResize="0"/>
          <p:nvPr/>
        </p:nvPicPr>
        <p:blipFill>
          <a:blip r:embed="rId3">
            <a:alphaModFix/>
          </a:blip>
          <a:stretch>
            <a:fillRect/>
          </a:stretch>
        </p:blipFill>
        <p:spPr>
          <a:xfrm>
            <a:off x="7397573" y="350297"/>
            <a:ext cx="1324425" cy="1276425"/>
          </a:xfrm>
          <a:prstGeom prst="rect">
            <a:avLst/>
          </a:prstGeom>
          <a:noFill/>
          <a:ln>
            <a:noFill/>
          </a:ln>
        </p:spPr>
      </p:pic>
      <p:sp>
        <p:nvSpPr>
          <p:cNvPr id="97" name="Google Shape;97;p18"/>
          <p:cNvSpPr txBox="1"/>
          <p:nvPr/>
        </p:nvSpPr>
        <p:spPr>
          <a:xfrm>
            <a:off x="1484542" y="1060935"/>
            <a:ext cx="5275500" cy="3648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sz="1100" u="sng">
                <a:latin typeface="Comic Sans MS"/>
                <a:ea typeface="Comic Sans MS"/>
                <a:cs typeface="Comic Sans MS"/>
                <a:sym typeface="Comic Sans MS"/>
              </a:rPr>
              <a:t>Responsibilities</a:t>
            </a:r>
            <a:endParaRPr sz="1100" u="sng">
              <a:latin typeface="Comic Sans MS"/>
              <a:ea typeface="Comic Sans MS"/>
              <a:cs typeface="Comic Sans MS"/>
              <a:sym typeface="Comic Sans MS"/>
            </a:endParaRPr>
          </a:p>
          <a:p>
            <a:pPr indent="0" lvl="0" marL="0" rtl="0" algn="l">
              <a:spcBef>
                <a:spcPts val="0"/>
              </a:spcBef>
              <a:spcAft>
                <a:spcPts val="0"/>
              </a:spcAft>
              <a:buNone/>
            </a:pPr>
            <a:r>
              <a:t/>
            </a:r>
            <a:endParaRPr sz="1100" u="sng">
              <a:latin typeface="Comic Sans MS"/>
              <a:ea typeface="Comic Sans MS"/>
              <a:cs typeface="Comic Sans MS"/>
              <a:sym typeface="Comic Sans MS"/>
            </a:endParaRPr>
          </a:p>
          <a:p>
            <a:pPr indent="0" lvl="0" marL="0" rtl="0" algn="l">
              <a:spcBef>
                <a:spcPts val="0"/>
              </a:spcBef>
              <a:spcAft>
                <a:spcPts val="0"/>
              </a:spcAft>
              <a:buNone/>
            </a:pPr>
            <a:r>
              <a:rPr lang="en-GB" sz="1100">
                <a:latin typeface="Comic Sans MS"/>
                <a:ea typeface="Comic Sans MS"/>
                <a:cs typeface="Comic Sans MS"/>
                <a:sym typeface="Comic Sans MS"/>
              </a:rPr>
              <a:t>Chair -  Leads the committee, ensuring the PTA is run in line with its constitution and according the wishes of all members.</a:t>
            </a:r>
            <a:endParaRPr sz="1100">
              <a:latin typeface="Comic Sans MS"/>
              <a:ea typeface="Comic Sans MS"/>
              <a:cs typeface="Comic Sans MS"/>
              <a:sym typeface="Comic Sans MS"/>
            </a:endParaRPr>
          </a:p>
          <a:p>
            <a:pPr indent="0" lvl="0" marL="0" rtl="0" algn="l">
              <a:spcBef>
                <a:spcPts val="0"/>
              </a:spcBef>
              <a:spcAft>
                <a:spcPts val="0"/>
              </a:spcAft>
              <a:buNone/>
            </a:pPr>
            <a:r>
              <a:t/>
            </a:r>
            <a:endParaRPr sz="1100">
              <a:latin typeface="Comic Sans MS"/>
              <a:ea typeface="Comic Sans MS"/>
              <a:cs typeface="Comic Sans MS"/>
              <a:sym typeface="Comic Sans MS"/>
            </a:endParaRPr>
          </a:p>
          <a:p>
            <a:pPr indent="0" lvl="0" marL="0" rtl="0" algn="l">
              <a:spcBef>
                <a:spcPts val="0"/>
              </a:spcBef>
              <a:spcAft>
                <a:spcPts val="0"/>
              </a:spcAft>
              <a:buNone/>
            </a:pPr>
            <a:r>
              <a:rPr lang="en-GB" sz="1100">
                <a:latin typeface="Comic Sans MS"/>
                <a:ea typeface="Comic Sans MS"/>
                <a:cs typeface="Comic Sans MS"/>
                <a:sym typeface="Comic Sans MS"/>
              </a:rPr>
              <a:t>Vice Chair - Supports the Chair and takes on the role in their absence</a:t>
            </a:r>
            <a:r>
              <a:rPr lang="en-GB" sz="1100"/>
              <a:t>.</a:t>
            </a:r>
            <a:endParaRPr sz="1100">
              <a:latin typeface="Comic Sans MS"/>
              <a:ea typeface="Comic Sans MS"/>
              <a:cs typeface="Comic Sans MS"/>
              <a:sym typeface="Comic Sans MS"/>
            </a:endParaRPr>
          </a:p>
          <a:p>
            <a:pPr indent="0" lvl="0" marL="0" rtl="0" algn="l">
              <a:spcBef>
                <a:spcPts val="0"/>
              </a:spcBef>
              <a:spcAft>
                <a:spcPts val="0"/>
              </a:spcAft>
              <a:buNone/>
            </a:pPr>
            <a:r>
              <a:t/>
            </a:r>
            <a:endParaRPr sz="1100"/>
          </a:p>
          <a:p>
            <a:pPr indent="0" lvl="0" marL="0" rtl="0" algn="l">
              <a:spcBef>
                <a:spcPts val="0"/>
              </a:spcBef>
              <a:spcAft>
                <a:spcPts val="0"/>
              </a:spcAft>
              <a:buNone/>
            </a:pPr>
            <a:r>
              <a:rPr lang="en-GB" sz="1100"/>
              <a:t>Trea</a:t>
            </a:r>
            <a:r>
              <a:rPr lang="en-GB" sz="1100">
                <a:latin typeface="Comic Sans MS"/>
                <a:ea typeface="Comic Sans MS"/>
                <a:cs typeface="Comic Sans MS"/>
                <a:sym typeface="Comic Sans MS"/>
              </a:rPr>
              <a:t>surer - Controls the PTA funds in line with the committee’s decision as well as the charity law.  They make sure upcoming events are affordable and profitable and report financial information to the rest of the team.</a:t>
            </a:r>
            <a:endParaRPr sz="1100">
              <a:latin typeface="Comic Sans MS"/>
              <a:ea typeface="Comic Sans MS"/>
              <a:cs typeface="Comic Sans MS"/>
              <a:sym typeface="Comic Sans MS"/>
            </a:endParaRPr>
          </a:p>
          <a:p>
            <a:pPr indent="0" lvl="0" marL="0" rtl="0" algn="l">
              <a:spcBef>
                <a:spcPts val="0"/>
              </a:spcBef>
              <a:spcAft>
                <a:spcPts val="0"/>
              </a:spcAft>
              <a:buNone/>
            </a:pPr>
            <a:r>
              <a:t/>
            </a:r>
            <a:endParaRPr sz="1100">
              <a:latin typeface="Comic Sans MS"/>
              <a:ea typeface="Comic Sans MS"/>
              <a:cs typeface="Comic Sans MS"/>
              <a:sym typeface="Comic Sans MS"/>
            </a:endParaRPr>
          </a:p>
          <a:p>
            <a:pPr indent="0" lvl="0" marL="0" rtl="0" algn="l">
              <a:spcBef>
                <a:spcPts val="0"/>
              </a:spcBef>
              <a:spcAft>
                <a:spcPts val="0"/>
              </a:spcAft>
              <a:buNone/>
            </a:pPr>
            <a:r>
              <a:rPr lang="en-GB" sz="1100">
                <a:latin typeface="Comic Sans MS"/>
                <a:ea typeface="Comic Sans MS"/>
                <a:cs typeface="Comic Sans MS"/>
                <a:sym typeface="Comic Sans MS"/>
              </a:rPr>
              <a:t>Vice treasurer - Supports the treasurer and takes on the role in their absence.</a:t>
            </a:r>
            <a:endParaRPr sz="1100">
              <a:latin typeface="Comic Sans MS"/>
              <a:ea typeface="Comic Sans MS"/>
              <a:cs typeface="Comic Sans MS"/>
              <a:sym typeface="Comic Sans MS"/>
            </a:endParaRPr>
          </a:p>
          <a:p>
            <a:pPr indent="0" lvl="0" marL="0" rtl="0" algn="l">
              <a:spcBef>
                <a:spcPts val="0"/>
              </a:spcBef>
              <a:spcAft>
                <a:spcPts val="0"/>
              </a:spcAft>
              <a:buNone/>
            </a:pPr>
            <a:r>
              <a:t/>
            </a:r>
            <a:endParaRPr sz="1100">
              <a:latin typeface="Comic Sans MS"/>
              <a:ea typeface="Comic Sans MS"/>
              <a:cs typeface="Comic Sans MS"/>
              <a:sym typeface="Comic Sans MS"/>
            </a:endParaRPr>
          </a:p>
          <a:p>
            <a:pPr indent="0" lvl="0" marL="0" rtl="0" algn="l">
              <a:spcBef>
                <a:spcPts val="0"/>
              </a:spcBef>
              <a:spcAft>
                <a:spcPts val="0"/>
              </a:spcAft>
              <a:buNone/>
            </a:pPr>
            <a:r>
              <a:rPr lang="en-GB" sz="1100">
                <a:latin typeface="Comic Sans MS"/>
                <a:ea typeface="Comic Sans MS"/>
                <a:cs typeface="Comic Sans MS"/>
                <a:sym typeface="Comic Sans MS"/>
              </a:rPr>
              <a:t>Communications - Is responsible for communicating events to parents, through leaflets, posters, newsletters and via the school website.</a:t>
            </a:r>
            <a:endParaRPr sz="1100">
              <a:latin typeface="Comic Sans MS"/>
              <a:ea typeface="Comic Sans MS"/>
              <a:cs typeface="Comic Sans MS"/>
              <a:sym typeface="Comic Sans MS"/>
            </a:endParaRPr>
          </a:p>
          <a:p>
            <a:pPr indent="0" lvl="0" marL="0" rtl="0" algn="l">
              <a:spcBef>
                <a:spcPts val="0"/>
              </a:spcBef>
              <a:spcAft>
                <a:spcPts val="0"/>
              </a:spcAft>
              <a:buNone/>
            </a:pPr>
            <a:r>
              <a:t/>
            </a:r>
            <a:endParaRPr sz="1100">
              <a:latin typeface="Comic Sans MS"/>
              <a:ea typeface="Comic Sans MS"/>
              <a:cs typeface="Comic Sans MS"/>
              <a:sym typeface="Comic Sans MS"/>
            </a:endParaRPr>
          </a:p>
          <a:p>
            <a:pPr indent="0" lvl="0" marL="0" rtl="0" algn="l">
              <a:spcBef>
                <a:spcPts val="0"/>
              </a:spcBef>
              <a:spcAft>
                <a:spcPts val="0"/>
              </a:spcAft>
              <a:buNone/>
            </a:pPr>
            <a:r>
              <a:rPr lang="en-GB" sz="1100">
                <a:latin typeface="Comic Sans MS"/>
                <a:ea typeface="Comic Sans MS"/>
                <a:cs typeface="Comic Sans MS"/>
                <a:sym typeface="Comic Sans MS"/>
              </a:rPr>
              <a:t>Secretary - Ensures that the PTA’s events run smoothly.  They arrange meetings, prepare agenda’s, take minutes and keep records. </a:t>
            </a:r>
            <a:endParaRPr sz="1100">
              <a:latin typeface="Comic Sans MS"/>
              <a:ea typeface="Comic Sans MS"/>
              <a:cs typeface="Comic Sans MS"/>
              <a:sym typeface="Comic Sans MS"/>
            </a:endParaRPr>
          </a:p>
          <a:p>
            <a:pPr indent="0" lvl="0" marL="0" rtl="0" algn="l">
              <a:spcBef>
                <a:spcPts val="0"/>
              </a:spcBef>
              <a:spcAft>
                <a:spcPts val="0"/>
              </a:spcAft>
              <a:buNone/>
            </a:pPr>
            <a:r>
              <a:rPr lang="en-GB" sz="1100">
                <a:latin typeface="Comic Sans MS"/>
                <a:ea typeface="Comic Sans MS"/>
                <a:cs typeface="Comic Sans MS"/>
                <a:sym typeface="Comic Sans MS"/>
              </a:rPr>
              <a:t>(And prepare amazing slide presentations!) </a:t>
            </a:r>
            <a:endParaRPr sz="1100">
              <a:latin typeface="Comic Sans MS"/>
              <a:ea typeface="Comic Sans MS"/>
              <a:cs typeface="Comic Sans MS"/>
              <a:sym typeface="Comic Sans MS"/>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9"/>
          <p:cNvSpPr/>
          <p:nvPr/>
        </p:nvSpPr>
        <p:spPr>
          <a:xfrm>
            <a:off x="467117" y="239947"/>
            <a:ext cx="8365200" cy="4625400"/>
          </a:xfrm>
          <a:prstGeom prst="rect">
            <a:avLst/>
          </a:prstGeom>
          <a:solidFill>
            <a:schemeClr val="lt2"/>
          </a:solidFill>
          <a:ln cap="flat" cmpd="sng" w="9525">
            <a:solidFill>
              <a:srgbClr val="99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03" name="Google Shape;103;p19"/>
          <p:cNvPicPr preferRelativeResize="0"/>
          <p:nvPr/>
        </p:nvPicPr>
        <p:blipFill>
          <a:blip r:embed="rId3">
            <a:alphaModFix/>
          </a:blip>
          <a:stretch>
            <a:fillRect/>
          </a:stretch>
        </p:blipFill>
        <p:spPr>
          <a:xfrm>
            <a:off x="6857018" y="350290"/>
            <a:ext cx="1864975" cy="1797425"/>
          </a:xfrm>
          <a:prstGeom prst="rect">
            <a:avLst/>
          </a:prstGeom>
          <a:noFill/>
          <a:ln>
            <a:noFill/>
          </a:ln>
        </p:spPr>
      </p:pic>
      <p:sp>
        <p:nvSpPr>
          <p:cNvPr id="104" name="Google Shape;104;p19"/>
          <p:cNvSpPr txBox="1"/>
          <p:nvPr/>
        </p:nvSpPr>
        <p:spPr>
          <a:xfrm>
            <a:off x="1093987" y="799825"/>
            <a:ext cx="7241400" cy="241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sz="3000"/>
              <a:t>Did you know?</a:t>
            </a:r>
            <a:endParaRPr sz="3000"/>
          </a:p>
          <a:p>
            <a:pPr indent="0" lvl="0" marL="0" rtl="0" algn="l">
              <a:spcBef>
                <a:spcPts val="0"/>
              </a:spcBef>
              <a:spcAft>
                <a:spcPts val="0"/>
              </a:spcAft>
              <a:buNone/>
            </a:pPr>
            <a:r>
              <a:t/>
            </a:r>
            <a:endParaRPr sz="3000"/>
          </a:p>
          <a:p>
            <a:pPr indent="0" lvl="0" marL="0" rtl="0" algn="l">
              <a:spcBef>
                <a:spcPts val="0"/>
              </a:spcBef>
              <a:spcAft>
                <a:spcPts val="0"/>
              </a:spcAft>
              <a:buNone/>
            </a:pPr>
            <a:r>
              <a:t/>
            </a:r>
            <a:endParaRPr sz="1600"/>
          </a:p>
          <a:p>
            <a:pPr indent="0" lvl="0" marL="0" rtl="0" algn="l">
              <a:spcBef>
                <a:spcPts val="0"/>
              </a:spcBef>
              <a:spcAft>
                <a:spcPts val="0"/>
              </a:spcAft>
              <a:buNone/>
            </a:pPr>
            <a:r>
              <a:rPr lang="en-GB"/>
              <a:t>We now have our own page on the school website… keep a look out for details of all future events and photos from previous events.</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You can raise money for your PTA by online shopping at your favourite stores… join the easyfundraising app, we will put the details on the website.</a:t>
            </a:r>
            <a:endParaRPr/>
          </a:p>
        </p:txBody>
      </p:sp>
      <p:sp>
        <p:nvSpPr>
          <p:cNvPr id="105" name="Google Shape;105;p19"/>
          <p:cNvSpPr txBox="1"/>
          <p:nvPr/>
        </p:nvSpPr>
        <p:spPr>
          <a:xfrm>
            <a:off x="4571990" y="544283"/>
            <a:ext cx="1284000" cy="1290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sz="7200">
                <a:solidFill>
                  <a:schemeClr val="dk2"/>
                </a:solidFill>
              </a:rPr>
              <a:t>🤔</a:t>
            </a:r>
            <a:endParaRPr sz="7200">
              <a:solidFill>
                <a:schemeClr val="dk2"/>
              </a:solidFill>
            </a:endParaRPr>
          </a:p>
        </p:txBody>
      </p:sp>
      <p:pic>
        <p:nvPicPr>
          <p:cNvPr id="106" name="Google Shape;106;p19"/>
          <p:cNvPicPr preferRelativeResize="0"/>
          <p:nvPr/>
        </p:nvPicPr>
        <p:blipFill>
          <a:blip r:embed="rId4">
            <a:alphaModFix/>
          </a:blip>
          <a:stretch>
            <a:fillRect/>
          </a:stretch>
        </p:blipFill>
        <p:spPr>
          <a:xfrm>
            <a:off x="4022800" y="3501525"/>
            <a:ext cx="1560999" cy="1290901"/>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0"/>
          <p:cNvSpPr/>
          <p:nvPr/>
        </p:nvSpPr>
        <p:spPr>
          <a:xfrm>
            <a:off x="467117" y="239947"/>
            <a:ext cx="8365200" cy="4625400"/>
          </a:xfrm>
          <a:prstGeom prst="rect">
            <a:avLst/>
          </a:prstGeom>
          <a:solidFill>
            <a:schemeClr val="lt2"/>
          </a:solidFill>
          <a:ln cap="flat" cmpd="sng" w="9525">
            <a:solidFill>
              <a:srgbClr val="99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12" name="Google Shape;112;p20"/>
          <p:cNvPicPr preferRelativeResize="0"/>
          <p:nvPr/>
        </p:nvPicPr>
        <p:blipFill>
          <a:blip r:embed="rId3">
            <a:alphaModFix/>
          </a:blip>
          <a:stretch>
            <a:fillRect/>
          </a:stretch>
        </p:blipFill>
        <p:spPr>
          <a:xfrm>
            <a:off x="6857018" y="350290"/>
            <a:ext cx="1864975" cy="1797425"/>
          </a:xfrm>
          <a:prstGeom prst="rect">
            <a:avLst/>
          </a:prstGeom>
          <a:noFill/>
          <a:ln>
            <a:noFill/>
          </a:ln>
        </p:spPr>
      </p:pic>
      <p:sp>
        <p:nvSpPr>
          <p:cNvPr id="113" name="Google Shape;113;p20"/>
          <p:cNvSpPr txBox="1"/>
          <p:nvPr/>
        </p:nvSpPr>
        <p:spPr>
          <a:xfrm>
            <a:off x="1934308" y="2264019"/>
            <a:ext cx="5275500" cy="1146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GB" sz="3100">
                <a:latin typeface="Comic Sans MS"/>
                <a:ea typeface="Comic Sans MS"/>
                <a:cs typeface="Comic Sans MS"/>
                <a:sym typeface="Comic Sans MS"/>
              </a:rPr>
              <a:t>Questions, comments, </a:t>
            </a:r>
            <a:endParaRPr sz="3100">
              <a:latin typeface="Comic Sans MS"/>
              <a:ea typeface="Comic Sans MS"/>
              <a:cs typeface="Comic Sans MS"/>
              <a:sym typeface="Comic Sans MS"/>
            </a:endParaRPr>
          </a:p>
          <a:p>
            <a:pPr indent="0" lvl="0" marL="0" rtl="0" algn="ctr">
              <a:spcBef>
                <a:spcPts val="0"/>
              </a:spcBef>
              <a:spcAft>
                <a:spcPts val="0"/>
              </a:spcAft>
              <a:buNone/>
            </a:pPr>
            <a:r>
              <a:rPr lang="en-GB" sz="3100">
                <a:latin typeface="Comic Sans MS"/>
                <a:ea typeface="Comic Sans MS"/>
                <a:cs typeface="Comic Sans MS"/>
                <a:sym typeface="Comic Sans MS"/>
              </a:rPr>
              <a:t>feedback and suggestions...</a:t>
            </a:r>
            <a:endParaRPr sz="3100">
              <a:latin typeface="Comic Sans MS"/>
              <a:ea typeface="Comic Sans MS"/>
              <a:cs typeface="Comic Sans MS"/>
              <a:sym typeface="Comic Sans MS"/>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21"/>
          <p:cNvSpPr/>
          <p:nvPr/>
        </p:nvSpPr>
        <p:spPr>
          <a:xfrm>
            <a:off x="467117" y="239947"/>
            <a:ext cx="8365200" cy="4625400"/>
          </a:xfrm>
          <a:prstGeom prst="rect">
            <a:avLst/>
          </a:prstGeom>
          <a:solidFill>
            <a:schemeClr val="lt2"/>
          </a:solidFill>
          <a:ln cap="flat" cmpd="sng" w="9525">
            <a:solidFill>
              <a:srgbClr val="99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19" name="Google Shape;119;p21"/>
          <p:cNvPicPr preferRelativeResize="0"/>
          <p:nvPr/>
        </p:nvPicPr>
        <p:blipFill>
          <a:blip r:embed="rId3">
            <a:alphaModFix/>
          </a:blip>
          <a:stretch>
            <a:fillRect/>
          </a:stretch>
        </p:blipFill>
        <p:spPr>
          <a:xfrm>
            <a:off x="6857018" y="350290"/>
            <a:ext cx="1864975" cy="1797425"/>
          </a:xfrm>
          <a:prstGeom prst="rect">
            <a:avLst/>
          </a:prstGeom>
          <a:noFill/>
          <a:ln>
            <a:noFill/>
          </a:ln>
        </p:spPr>
      </p:pic>
      <p:sp>
        <p:nvSpPr>
          <p:cNvPr id="120" name="Google Shape;120;p21"/>
          <p:cNvSpPr txBox="1"/>
          <p:nvPr/>
        </p:nvSpPr>
        <p:spPr>
          <a:xfrm>
            <a:off x="970850" y="1445250"/>
            <a:ext cx="7319400" cy="2666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sz="2700">
                <a:latin typeface="Comic Sans MS"/>
                <a:ea typeface="Comic Sans MS"/>
                <a:cs typeface="Comic Sans MS"/>
                <a:sym typeface="Comic Sans MS"/>
              </a:rPr>
              <a:t>And finally…</a:t>
            </a:r>
            <a:endParaRPr sz="2700">
              <a:latin typeface="Comic Sans MS"/>
              <a:ea typeface="Comic Sans MS"/>
              <a:cs typeface="Comic Sans MS"/>
              <a:sym typeface="Comic Sans MS"/>
            </a:endParaRPr>
          </a:p>
          <a:p>
            <a:pPr indent="0" lvl="0" marL="0" rtl="0" algn="l">
              <a:spcBef>
                <a:spcPts val="0"/>
              </a:spcBef>
              <a:spcAft>
                <a:spcPts val="0"/>
              </a:spcAft>
              <a:buNone/>
            </a:pPr>
            <a:r>
              <a:t/>
            </a:r>
            <a:endParaRPr sz="2700">
              <a:latin typeface="Comic Sans MS"/>
              <a:ea typeface="Comic Sans MS"/>
              <a:cs typeface="Comic Sans MS"/>
              <a:sym typeface="Comic Sans MS"/>
            </a:endParaRPr>
          </a:p>
          <a:p>
            <a:pPr indent="0" lvl="0" marL="0" rtl="0" algn="l">
              <a:spcBef>
                <a:spcPts val="0"/>
              </a:spcBef>
              <a:spcAft>
                <a:spcPts val="0"/>
              </a:spcAft>
              <a:buNone/>
            </a:pPr>
            <a:r>
              <a:t/>
            </a:r>
            <a:endParaRPr sz="2700">
              <a:latin typeface="Comic Sans MS"/>
              <a:ea typeface="Comic Sans MS"/>
              <a:cs typeface="Comic Sans MS"/>
              <a:sym typeface="Comic Sans MS"/>
            </a:endParaRPr>
          </a:p>
          <a:p>
            <a:pPr indent="0" lvl="0" marL="0" rtl="0" algn="ctr">
              <a:spcBef>
                <a:spcPts val="0"/>
              </a:spcBef>
              <a:spcAft>
                <a:spcPts val="0"/>
              </a:spcAft>
              <a:buNone/>
            </a:pPr>
            <a:r>
              <a:rPr lang="en-GB" sz="2700">
                <a:latin typeface="Comic Sans MS"/>
                <a:ea typeface="Comic Sans MS"/>
                <a:cs typeface="Comic Sans MS"/>
                <a:sym typeface="Comic Sans MS"/>
              </a:rPr>
              <a:t>Thank you for all of you continued support </a:t>
            </a:r>
            <a:r>
              <a:rPr lang="en-GB" sz="5400">
                <a:latin typeface="Comic Sans MS"/>
                <a:ea typeface="Comic Sans MS"/>
                <a:cs typeface="Comic Sans MS"/>
                <a:sym typeface="Comic Sans MS"/>
              </a:rPr>
              <a:t>👏🏻🙏🏻</a:t>
            </a:r>
            <a:endParaRPr sz="5400">
              <a:latin typeface="Comic Sans MS"/>
              <a:ea typeface="Comic Sans MS"/>
              <a:cs typeface="Comic Sans MS"/>
              <a:sym typeface="Comic Sans MS"/>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